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Jefferson Era  </a:t>
            </a:r>
            <a:br>
              <a:rPr lang="en-US" dirty="0" smtClean="0"/>
            </a:br>
            <a:r>
              <a:rPr lang="en-US" dirty="0" smtClean="0"/>
              <a:t>1800 through </a:t>
            </a:r>
            <a:r>
              <a:rPr lang="en-US" dirty="0" smtClean="0"/>
              <a:t>1816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8389034" cy="3657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</a:t>
            </a:r>
            <a:r>
              <a:rPr lang="en-US" b="1" dirty="0" smtClean="0"/>
              <a:t>Jefferson becomes president in </a:t>
            </a:r>
            <a:br>
              <a:rPr lang="en-US" b="1" dirty="0" smtClean="0"/>
            </a:br>
            <a:r>
              <a:rPr lang="en-US" b="1" dirty="0" smtClean="0"/>
              <a:t>1801 his party replaced the Federalist </a:t>
            </a:r>
            <a:br>
              <a:rPr lang="en-US" b="1" dirty="0" smtClean="0"/>
            </a:br>
            <a:r>
              <a:rPr lang="en-US" b="1" dirty="0" smtClean="0"/>
              <a:t>programs with its </a:t>
            </a:r>
            <a:r>
              <a:rPr lang="en-US" b="1" dirty="0" smtClean="0"/>
              <a:t>own.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Marbury</a:t>
            </a:r>
            <a:r>
              <a:rPr lang="en-US" i="1" dirty="0" smtClean="0"/>
              <a:t> v. Madison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Conflict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John Adams appoints William </a:t>
            </a:r>
            <a:r>
              <a:rPr lang="en-US" dirty="0" err="1" smtClean="0"/>
              <a:t>Marbury</a:t>
            </a:r>
            <a:r>
              <a:rPr lang="en-US" dirty="0" smtClean="0"/>
              <a:t> to the courts as Justice of the Peace, but it was delivered after Adams left office.</a:t>
            </a:r>
          </a:p>
          <a:p>
            <a:r>
              <a:rPr lang="en-US" dirty="0" smtClean="0"/>
              <a:t>Secretary of State James Madison refuses to seat him</a:t>
            </a:r>
          </a:p>
          <a:p>
            <a:r>
              <a:rPr lang="en-US" dirty="0" err="1" smtClean="0"/>
              <a:t>Marbury</a:t>
            </a:r>
            <a:r>
              <a:rPr lang="en-US" dirty="0" smtClean="0"/>
              <a:t> sues to force the issue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2362200"/>
            <a:ext cx="4648199" cy="3941763"/>
          </a:xfrm>
        </p:spPr>
        <p:txBody>
          <a:bodyPr>
            <a:normAutofit/>
          </a:bodyPr>
          <a:lstStyle/>
          <a:p>
            <a:r>
              <a:rPr lang="en-US" dirty="0" smtClean="0"/>
              <a:t>Declares the law being challenged </a:t>
            </a:r>
            <a:r>
              <a:rPr lang="en-US" b="1" dirty="0" smtClean="0"/>
              <a:t>unconstitutional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Unconstitutional:</a:t>
            </a:r>
            <a:r>
              <a:rPr lang="en-US" dirty="0" smtClean="0"/>
              <a:t> contrary to the laws of the Constitution</a:t>
            </a:r>
          </a:p>
          <a:p>
            <a:pPr lvl="1"/>
            <a:r>
              <a:rPr lang="en-US" dirty="0" smtClean="0"/>
              <a:t> In this case Marshall and the court establish </a:t>
            </a:r>
            <a:r>
              <a:rPr lang="en-US" b="1" dirty="0" smtClean="0"/>
              <a:t>judicial review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Concequences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Judicial 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Money quote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Judicial Review:</a:t>
            </a:r>
            <a:r>
              <a:rPr lang="en-US" dirty="0" smtClean="0"/>
              <a:t> the courts have the final say in interpreting the </a:t>
            </a:r>
            <a:r>
              <a:rPr lang="en-US" dirty="0" smtClean="0"/>
              <a:t>Constitution </a:t>
            </a:r>
            <a:endParaRPr lang="en-US" dirty="0" smtClean="0"/>
          </a:p>
          <a:p>
            <a:pPr lvl="2"/>
            <a:r>
              <a:rPr lang="en-US" dirty="0" smtClean="0"/>
              <a:t>This idea helps establish balance between the three government </a:t>
            </a:r>
            <a:r>
              <a:rPr lang="en-US" dirty="0" smtClean="0"/>
              <a:t>branches</a:t>
            </a:r>
          </a:p>
          <a:p>
            <a:pPr lvl="2"/>
            <a:r>
              <a:rPr lang="en-US" dirty="0" smtClean="0"/>
              <a:t>Appears nowhere in the Constitution</a:t>
            </a:r>
          </a:p>
          <a:p>
            <a:r>
              <a:rPr lang="en-US" dirty="0" smtClean="0"/>
              <a:t>Jefferson and Madison are angry at the power grab, but don’t fight it because they got the decision they wanted.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 descr="800px-Plaque_of_Marbury_v._Madison_at_SCOTUS_Building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14600"/>
            <a:ext cx="4041775" cy="269283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Election </a:t>
            </a:r>
            <a:r>
              <a:rPr lang="en-US" dirty="0" smtClean="0"/>
              <a:t>of </a:t>
            </a:r>
            <a:r>
              <a:rPr lang="en-US" dirty="0" smtClean="0"/>
              <a:t>1800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458200" cy="4983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First </a:t>
            </a:r>
            <a:r>
              <a:rPr lang="en-US" sz="2400" dirty="0" smtClean="0"/>
              <a:t>presidential election in a two parties election</a:t>
            </a:r>
          </a:p>
          <a:p>
            <a:pPr lvl="1"/>
            <a:r>
              <a:rPr lang="en-US" sz="2000" dirty="0" smtClean="0"/>
              <a:t>Federalists </a:t>
            </a:r>
            <a:r>
              <a:rPr lang="en-US" sz="2000" dirty="0" smtClean="0"/>
              <a:t>led by President John Adams </a:t>
            </a:r>
          </a:p>
          <a:p>
            <a:pPr lvl="1"/>
            <a:r>
              <a:rPr lang="en-US" sz="2000" dirty="0" smtClean="0"/>
              <a:t>Democratic </a:t>
            </a:r>
            <a:r>
              <a:rPr lang="en-US" sz="2000" dirty="0" smtClean="0"/>
              <a:t>Republicans led by Vice President Thomas </a:t>
            </a:r>
          </a:p>
          <a:p>
            <a:r>
              <a:rPr lang="en-US" sz="2400" dirty="0" smtClean="0"/>
              <a:t>Thomas Jefferson </a:t>
            </a:r>
            <a:endParaRPr lang="en-US" sz="2400" dirty="0" smtClean="0"/>
          </a:p>
          <a:p>
            <a:pPr lvl="1"/>
            <a:r>
              <a:rPr lang="en-US" sz="2000" dirty="0" smtClean="0"/>
              <a:t>Democratic </a:t>
            </a:r>
            <a:r>
              <a:rPr lang="en-US" sz="2000" dirty="0" smtClean="0"/>
              <a:t>Republicans thought they were saving the </a:t>
            </a:r>
            <a:r>
              <a:rPr lang="en-US" sz="2000" dirty="0" smtClean="0"/>
              <a:t>nation </a:t>
            </a:r>
            <a:r>
              <a:rPr lang="en-US" sz="2000" dirty="0" smtClean="0"/>
              <a:t>from monarchy and oppression</a:t>
            </a:r>
          </a:p>
          <a:p>
            <a:pPr lvl="1"/>
            <a:r>
              <a:rPr lang="en-US" sz="1800" dirty="0" smtClean="0"/>
              <a:t>They </a:t>
            </a:r>
            <a:r>
              <a:rPr lang="en-US" sz="1800" dirty="0" smtClean="0"/>
              <a:t>also thought they were saving the Bill of Rights </a:t>
            </a:r>
            <a:r>
              <a:rPr lang="en-US" sz="1800" dirty="0" smtClean="0"/>
              <a:t>from </a:t>
            </a:r>
            <a:r>
              <a:rPr lang="en-US" sz="1800" dirty="0" smtClean="0"/>
              <a:t>the Alien and Sedition Act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400" dirty="0" smtClean="0"/>
              <a:t>The </a:t>
            </a:r>
            <a:r>
              <a:rPr lang="en-US" sz="2400" dirty="0" smtClean="0"/>
              <a:t>Federalists thought the nation was going to be </a:t>
            </a:r>
            <a:r>
              <a:rPr lang="en-US" sz="2400" dirty="0" smtClean="0"/>
              <a:t>run by radicals </a:t>
            </a:r>
            <a:endParaRPr lang="en-US" sz="1500" dirty="0" smtClean="0"/>
          </a:p>
          <a:p>
            <a:pPr marL="47498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100" dirty="0" smtClean="0"/>
              <a:t>Demagogues</a:t>
            </a:r>
          </a:p>
          <a:p>
            <a:pPr marL="47498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100" dirty="0" smtClean="0"/>
              <a:t>“Tyranny of the Mob”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Democratic-Republicans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Thomas Jefferson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Aaron Burr</a:t>
            </a:r>
            <a:endParaRPr lang="en-US" dirty="0"/>
          </a:p>
        </p:txBody>
      </p:sp>
      <p:pic>
        <p:nvPicPr>
          <p:cNvPr id="8" name="Content Placeholder 7" descr="rembrandt-peale-xx-thomas-jefferson-1800.jp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96377" y="2362200"/>
            <a:ext cx="3561834" cy="3941763"/>
          </a:xfrm>
        </p:spPr>
      </p:pic>
      <p:pic>
        <p:nvPicPr>
          <p:cNvPr id="9" name="Content Placeholder 8" descr="Aaron-Burr-20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05400" y="2362200"/>
            <a:ext cx="3276600" cy="3952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[Election/Revolution] of 1800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304800" y="1645920"/>
            <a:ext cx="4495800" cy="452628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(Again) a major flaw in the Constitution is revealed.</a:t>
            </a:r>
          </a:p>
          <a:p>
            <a:pPr lvl="1"/>
            <a:r>
              <a:rPr lang="en-US" sz="2100" dirty="0" smtClean="0"/>
              <a:t>2 votes per elector</a:t>
            </a:r>
          </a:p>
          <a:p>
            <a:pPr lvl="1"/>
            <a:r>
              <a:rPr lang="en-US" sz="2100" dirty="0" smtClean="0"/>
              <a:t>Highest Total: President</a:t>
            </a:r>
          </a:p>
          <a:p>
            <a:pPr lvl="1"/>
            <a:r>
              <a:rPr lang="en-US" sz="2100" dirty="0" smtClean="0"/>
              <a:t>Second </a:t>
            </a:r>
            <a:r>
              <a:rPr lang="en-US" sz="2100" dirty="0" err="1" smtClean="0"/>
              <a:t>Highest:Vice</a:t>
            </a:r>
            <a:r>
              <a:rPr lang="en-US" sz="2100" dirty="0" smtClean="0"/>
              <a:t>-Pres.</a:t>
            </a:r>
          </a:p>
          <a:p>
            <a:r>
              <a:rPr lang="en-US" sz="2500" dirty="0" smtClean="0"/>
              <a:t>Democratic-Republicans have a plan! </a:t>
            </a:r>
          </a:p>
          <a:p>
            <a:pPr lvl="1"/>
            <a:r>
              <a:rPr lang="en-US" sz="2100" dirty="0" smtClean="0"/>
              <a:t>But it is botched!</a:t>
            </a:r>
          </a:p>
          <a:p>
            <a:r>
              <a:rPr lang="en-US" sz="2500" dirty="0" smtClean="0"/>
              <a:t>The election is a tie between Burr and Jefferson</a:t>
            </a:r>
          </a:p>
          <a:p>
            <a:pPr lvl="1"/>
            <a:r>
              <a:rPr lang="en-US" sz="2100" dirty="0" smtClean="0"/>
              <a:t>Let the power play politics begin</a:t>
            </a:r>
            <a:endParaRPr lang="en-US" sz="2100" dirty="0"/>
          </a:p>
        </p:txBody>
      </p:sp>
      <p:pic>
        <p:nvPicPr>
          <p:cNvPr id="13" name="Content Placeholder 12" descr="Image1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447800"/>
            <a:ext cx="3429000" cy="2409825"/>
          </a:xfrm>
        </p:spPr>
      </p:pic>
      <p:pic>
        <p:nvPicPr>
          <p:cNvPr id="15" name="Picture 14" descr="grand-question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886200"/>
            <a:ext cx="3352800" cy="2644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the Tie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447800"/>
            <a:ext cx="7848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sz="2200" dirty="0" smtClean="0"/>
              <a:t>According </a:t>
            </a:r>
            <a:r>
              <a:rPr lang="en-US" sz="2200" dirty="0" smtClean="0"/>
              <a:t>to the constitution the House </a:t>
            </a:r>
            <a:r>
              <a:rPr lang="en-US" sz="2200" dirty="0" smtClean="0"/>
              <a:t>of Representatives </a:t>
            </a:r>
            <a:r>
              <a:rPr lang="en-US" sz="2200" dirty="0" smtClean="0"/>
              <a:t>must break the tie between </a:t>
            </a:r>
            <a:r>
              <a:rPr lang="en-US" sz="2200" dirty="0" smtClean="0"/>
              <a:t>Burr </a:t>
            </a:r>
            <a:r>
              <a:rPr lang="en-US" sz="2200" dirty="0" smtClean="0"/>
              <a:t>and </a:t>
            </a:r>
            <a:r>
              <a:rPr lang="en-US" sz="2200" dirty="0" smtClean="0"/>
              <a:t>Jefferson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 </a:t>
            </a:r>
            <a:r>
              <a:rPr lang="en-US" i="1" dirty="0" smtClean="0"/>
              <a:t>House of Representative controlled by Federalists!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 </a:t>
            </a:r>
            <a:r>
              <a:rPr lang="en-US" i="1" dirty="0" smtClean="0"/>
              <a:t>Who are on their way out the door!</a:t>
            </a:r>
            <a:endParaRPr lang="en-US" sz="2200" dirty="0" smtClean="0"/>
          </a:p>
          <a:p>
            <a:pPr>
              <a:buFont typeface="Arial" charset="0"/>
              <a:buChar char="•"/>
            </a:pPr>
            <a:r>
              <a:rPr lang="en-US" sz="2200" dirty="0" smtClean="0"/>
              <a:t> Federalist </a:t>
            </a:r>
            <a:r>
              <a:rPr lang="en-US" sz="2200" dirty="0" smtClean="0"/>
              <a:t>majority </a:t>
            </a:r>
            <a:r>
              <a:rPr lang="en-US" sz="2200" dirty="0" smtClean="0"/>
              <a:t>is divided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 </a:t>
            </a:r>
            <a:r>
              <a:rPr lang="en-US" sz="2000" dirty="0" smtClean="0"/>
              <a:t>Both of these men are hated by Federalists!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 Many see Jefferson as a radical &amp; dangerous Arch-Nemesis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 Others (Hamilton) disliked Burr personally </a:t>
            </a:r>
          </a:p>
          <a:p>
            <a:pPr lvl="2">
              <a:buFont typeface="Arial" charset="0"/>
              <a:buChar char="•"/>
            </a:pPr>
            <a:r>
              <a:rPr lang="en-US" sz="2000" dirty="0" smtClean="0"/>
              <a:t> Hamilton and Burr were old rivals from NY</a:t>
            </a:r>
            <a:br>
              <a:rPr lang="en-US" sz="2000" dirty="0" smtClean="0"/>
            </a:br>
            <a:endParaRPr lang="en-US" sz="2200" dirty="0" smtClean="0"/>
          </a:p>
          <a:p>
            <a:pPr>
              <a:buFont typeface="Arial" charset="0"/>
              <a:buChar char="•"/>
            </a:pPr>
            <a:r>
              <a:rPr lang="en-US" sz="2200" dirty="0" smtClean="0"/>
              <a:t> Over </a:t>
            </a:r>
            <a:r>
              <a:rPr lang="en-US" sz="2200" dirty="0" smtClean="0"/>
              <a:t>a period of seven days the House voted 35 </a:t>
            </a:r>
            <a:r>
              <a:rPr lang="en-US" sz="2200" dirty="0" smtClean="0"/>
              <a:t>times </a:t>
            </a:r>
            <a:r>
              <a:rPr lang="en-US" sz="2200" dirty="0" smtClean="0"/>
              <a:t>without determining a </a:t>
            </a:r>
            <a:r>
              <a:rPr lang="en-US" sz="2200" dirty="0" smtClean="0"/>
              <a:t>winner.</a:t>
            </a:r>
            <a:endParaRPr lang="en-US" sz="2200" dirty="0" smtClean="0"/>
          </a:p>
          <a:p>
            <a:pPr>
              <a:buFont typeface="Arial" charset="0"/>
              <a:buChar char="•"/>
            </a:pPr>
            <a:r>
              <a:rPr lang="en-US" sz="2200" dirty="0" smtClean="0"/>
              <a:t> On </a:t>
            </a:r>
            <a:r>
              <a:rPr lang="en-US" sz="2200" dirty="0" smtClean="0"/>
              <a:t>the </a:t>
            </a:r>
            <a:r>
              <a:rPr lang="en-US" sz="2200" dirty="0" smtClean="0"/>
              <a:t>- 36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ballot - </a:t>
            </a:r>
            <a:r>
              <a:rPr lang="en-US" sz="2200" dirty="0" smtClean="0"/>
              <a:t>Hamilton persuades his friends not to </a:t>
            </a:r>
            <a:r>
              <a:rPr lang="en-US" sz="2200" dirty="0" smtClean="0"/>
              <a:t>vote, throwing the election to Jefferson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 </a:t>
            </a:r>
            <a:r>
              <a:rPr lang="en-US" sz="2000" dirty="0" smtClean="0"/>
              <a:t>Better a man with wrong principals than none. 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Jefferson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Renaissance Man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Statue -worthy!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Architect</a:t>
            </a:r>
          </a:p>
          <a:p>
            <a:r>
              <a:rPr lang="en-US" dirty="0" smtClean="0"/>
              <a:t>Botanist</a:t>
            </a:r>
          </a:p>
          <a:p>
            <a:r>
              <a:rPr lang="en-US" dirty="0" smtClean="0"/>
              <a:t>Violinist</a:t>
            </a:r>
          </a:p>
          <a:p>
            <a:r>
              <a:rPr lang="en-US" dirty="0" smtClean="0"/>
              <a:t>Personal Library becomes the seed for the Library of Congress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“I think this is the </a:t>
            </a:r>
            <a:r>
              <a:rPr lang="en-US" dirty="0" smtClean="0"/>
              <a:t>most extraordinary </a:t>
            </a:r>
            <a:r>
              <a:rPr lang="en-US" dirty="0" smtClean="0"/>
              <a:t>collection of talent, of </a:t>
            </a:r>
            <a:r>
              <a:rPr lang="en-US" dirty="0" smtClean="0"/>
              <a:t>human knowledge</a:t>
            </a:r>
            <a:r>
              <a:rPr lang="en-US" dirty="0" smtClean="0"/>
              <a:t>, that has ever been gathered at the White House - with </a:t>
            </a:r>
            <a:r>
              <a:rPr lang="en-US" dirty="0" smtClean="0"/>
              <a:t>the possible </a:t>
            </a:r>
            <a:r>
              <a:rPr lang="en-US" dirty="0" smtClean="0"/>
              <a:t>exception of when Thomas Jefferson dined alone.”</a:t>
            </a:r>
          </a:p>
          <a:p>
            <a:pPr lvl="1"/>
            <a:r>
              <a:rPr lang="en-US" dirty="0" smtClean="0"/>
              <a:t>John </a:t>
            </a:r>
            <a:r>
              <a:rPr lang="en-US" dirty="0" smtClean="0"/>
              <a:t>F. Kennedy welcoming of a group of Nobel Prize winning guests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 descr="thomas-jefferson-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362200"/>
            <a:ext cx="3962400" cy="3962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Jefferson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Political Philosophy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Wealthy aristocrat!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114800" cy="3941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 Public Debt</a:t>
            </a:r>
          </a:p>
          <a:p>
            <a:r>
              <a:rPr lang="en-US" dirty="0" smtClean="0"/>
              <a:t>Low Taxes</a:t>
            </a:r>
          </a:p>
          <a:p>
            <a:r>
              <a:rPr lang="en-US" dirty="0" smtClean="0"/>
              <a:t>Nation of Small Farmers</a:t>
            </a:r>
          </a:p>
          <a:p>
            <a:r>
              <a:rPr lang="en-US" dirty="0" smtClean="0"/>
              <a:t>Listen to the Voice of the People</a:t>
            </a:r>
          </a:p>
          <a:p>
            <a:r>
              <a:rPr lang="en-US" dirty="0" smtClean="0"/>
              <a:t>Laissez-Faire Government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“Let us, then, </a:t>
            </a:r>
            <a:r>
              <a:rPr lang="en-US" dirty="0" smtClean="0"/>
              <a:t>fellow-citizens, unite </a:t>
            </a:r>
            <a:r>
              <a:rPr lang="en-US" dirty="0" smtClean="0"/>
              <a:t>with one heart and one mind every </a:t>
            </a:r>
            <a:r>
              <a:rPr lang="en-US" dirty="0" smtClean="0"/>
              <a:t>difference </a:t>
            </a:r>
            <a:r>
              <a:rPr lang="en-US" dirty="0" smtClean="0"/>
              <a:t>of opinion is not a difference of principal we are </a:t>
            </a:r>
            <a:r>
              <a:rPr lang="en-US" dirty="0" smtClean="0"/>
              <a:t>all Republicans</a:t>
            </a:r>
            <a:r>
              <a:rPr lang="en-US" dirty="0" smtClean="0"/>
              <a:t>, we are all Federalists”</a:t>
            </a:r>
          </a:p>
          <a:p>
            <a:pPr lvl="1"/>
            <a:r>
              <a:rPr lang="en-US" dirty="0" smtClean="0"/>
              <a:t>Thomas Jefferson, first inaugural address</a:t>
            </a:r>
            <a:endParaRPr lang="en-US" dirty="0"/>
          </a:p>
        </p:txBody>
      </p:sp>
      <p:pic>
        <p:nvPicPr>
          <p:cNvPr id="8" name="Content Placeholder 7" descr="thomas-jefferson-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362200"/>
            <a:ext cx="3962400" cy="3962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Undoing Federalist’s Policies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Domestic Policy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Jefferson’s white house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Urge D-R Controlled congress to allow Alien and Sedition acts to expire.</a:t>
            </a:r>
          </a:p>
          <a:p>
            <a:r>
              <a:rPr lang="en-US" dirty="0" smtClean="0"/>
              <a:t>End Whiskey Tax</a:t>
            </a:r>
          </a:p>
          <a:p>
            <a:pPr lvl="1"/>
            <a:r>
              <a:rPr lang="en-US" dirty="0" smtClean="0"/>
              <a:t>Halts ship construction</a:t>
            </a:r>
          </a:p>
          <a:p>
            <a:pPr lvl="1"/>
            <a:r>
              <a:rPr lang="en-US" dirty="0" smtClean="0"/>
              <a:t>Releases ½ of army</a:t>
            </a:r>
          </a:p>
          <a:p>
            <a:r>
              <a:rPr lang="en-US" dirty="0" smtClean="0"/>
              <a:t>Cuts Federal employees</a:t>
            </a:r>
          </a:p>
          <a:p>
            <a:r>
              <a:rPr lang="en-US" dirty="0" smtClean="0"/>
              <a:t>Works to undo Hamilton’s financial plan</a:t>
            </a:r>
          </a:p>
          <a:p>
            <a:endParaRPr lang="en-US" dirty="0"/>
          </a:p>
        </p:txBody>
      </p:sp>
      <p:pic>
        <p:nvPicPr>
          <p:cNvPr id="8" name="Content Placeholder 7" descr="white-house-north-c1810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286000"/>
            <a:ext cx="3778512" cy="228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John Marshall statute lap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178541" y="2362200"/>
            <a:ext cx="2974742" cy="39417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Federalist Influence Persists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“Midnight Judges”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MarshalL</a:t>
            </a:r>
            <a:r>
              <a:rPr lang="en-US" dirty="0" smtClean="0"/>
              <a:t> (Age 45)</a:t>
            </a:r>
            <a:endParaRPr lang="en-US" dirty="0"/>
          </a:p>
        </p:txBody>
      </p:sp>
      <p:pic>
        <p:nvPicPr>
          <p:cNvPr id="8" name="Content Placeholder 7" descr="John Marshall 2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181600" y="2362200"/>
            <a:ext cx="2971800" cy="3962400"/>
          </a:xfrm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228600" y="2362200"/>
            <a:ext cx="4800600" cy="3941763"/>
          </a:xfrm>
          <a:prstGeom prst="rect">
            <a:avLst/>
          </a:prstGeom>
        </p:spPr>
        <p:txBody>
          <a:bodyPr lIns="91440"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Judiciary Act of 1801</a:t>
            </a: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Reorganizes Supreme Court</a:t>
            </a: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Char char="•"/>
              <a:tabLst/>
              <a:defRPr/>
            </a:pPr>
            <a:r>
              <a:rPr lang="en-US" sz="2000" noProof="0" dirty="0" smtClean="0"/>
              <a:t>Creates many new courts</a:t>
            </a: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Char char="•"/>
              <a:tabLst/>
              <a:defRPr/>
            </a:pPr>
            <a:r>
              <a:rPr lang="en-US" sz="2000" dirty="0" smtClean="0"/>
              <a:t>Addresses</a:t>
            </a:r>
            <a:r>
              <a:rPr lang="en-US" sz="2000" noProof="0" dirty="0" smtClean="0"/>
              <a:t> “</a:t>
            </a:r>
            <a:r>
              <a:rPr lang="en-US" sz="2000" noProof="0" dirty="0" err="1" smtClean="0"/>
              <a:t>backburnered</a:t>
            </a:r>
            <a:r>
              <a:rPr lang="en-US" sz="2000" noProof="0" dirty="0" smtClean="0"/>
              <a:t>” problems with Supreme Court</a:t>
            </a:r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endParaRPr lang="en-US" sz="2200" dirty="0" smtClean="0"/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2200" dirty="0" smtClean="0"/>
              <a:t>Passed by outgoing Federalists</a:t>
            </a:r>
            <a:endParaRPr lang="en-US" sz="2200" dirty="0" smtClean="0"/>
          </a:p>
          <a:p>
            <a:pPr marL="640080" lvl="1" indent="-228600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/>
            </a:pPr>
            <a:r>
              <a:rPr lang="en-US" sz="2000" dirty="0" smtClean="0"/>
              <a:t>John Adams appoints many judges with </a:t>
            </a:r>
            <a:r>
              <a:rPr lang="en-US" sz="2000" i="1" dirty="0" smtClean="0"/>
              <a:t>lifetime appointments.</a:t>
            </a:r>
            <a:endParaRPr lang="en-US" sz="2000" dirty="0" smtClean="0"/>
          </a:p>
          <a:p>
            <a:pPr marL="182880" indent="-228600">
              <a:spcBef>
                <a:spcPts val="400"/>
              </a:spcBef>
              <a:buClr>
                <a:schemeClr val="accent2"/>
              </a:buClr>
              <a:buSzPct val="90000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</TotalTime>
  <Words>574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The Jefferson Era   1800 through 1816</vt:lpstr>
      <vt:lpstr>The Election of 1800</vt:lpstr>
      <vt:lpstr>The Democratic-Republicans</vt:lpstr>
      <vt:lpstr>The [Election/Revolution] of 1800</vt:lpstr>
      <vt:lpstr>Breaking the Tie</vt:lpstr>
      <vt:lpstr>Thomas Jefferson</vt:lpstr>
      <vt:lpstr>Thomas Jefferson</vt:lpstr>
      <vt:lpstr>Undoing Federalist’s Policies</vt:lpstr>
      <vt:lpstr>Federalist Influence Persists</vt:lpstr>
      <vt:lpstr>Marbury v. Madison</vt:lpstr>
      <vt:lpstr>Concequences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Jefferson Era   1800 through 1816</dc:title>
  <dc:creator>End User</dc:creator>
  <cp:lastModifiedBy>End User</cp:lastModifiedBy>
  <cp:revision>2</cp:revision>
  <dcterms:created xsi:type="dcterms:W3CDTF">2006-08-16T00:00:00Z</dcterms:created>
  <dcterms:modified xsi:type="dcterms:W3CDTF">2010-10-18T23:25:53Z</dcterms:modified>
</cp:coreProperties>
</file>